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404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94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266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95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4221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820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624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57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8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95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6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60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9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56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511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315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9EC1B76-59FD-4812-A20B-CA9BB6B9E9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954657"/>
              </p:ext>
            </p:extLst>
          </p:nvPr>
        </p:nvGraphicFramePr>
        <p:xfrm>
          <a:off x="469784" y="218114"/>
          <a:ext cx="11367081" cy="6384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9027">
                  <a:extLst>
                    <a:ext uri="{9D8B030D-6E8A-4147-A177-3AD203B41FA5}">
                      <a16:colId xmlns:a16="http://schemas.microsoft.com/office/drawing/2014/main" val="1080259835"/>
                    </a:ext>
                  </a:extLst>
                </a:gridCol>
                <a:gridCol w="3789027">
                  <a:extLst>
                    <a:ext uri="{9D8B030D-6E8A-4147-A177-3AD203B41FA5}">
                      <a16:colId xmlns:a16="http://schemas.microsoft.com/office/drawing/2014/main" val="3157090512"/>
                    </a:ext>
                  </a:extLst>
                </a:gridCol>
                <a:gridCol w="3789027">
                  <a:extLst>
                    <a:ext uri="{9D8B030D-6E8A-4147-A177-3AD203B41FA5}">
                      <a16:colId xmlns:a16="http://schemas.microsoft.com/office/drawing/2014/main" val="3675364428"/>
                    </a:ext>
                  </a:extLst>
                </a:gridCol>
              </a:tblGrid>
              <a:tr h="6384022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pPr algn="ctr"/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СКАЖИ НАРКОТИКАМ- НЕТ!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Прокуратура </a:t>
                      </a:r>
                      <a:r>
                        <a:rPr kumimoji="0" lang="ru-RU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Кармаскалинского</a:t>
                      </a: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района </a:t>
                      </a: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с. Кармаскалы, ул. Строительная, 7</a:t>
                      </a:r>
                    </a:p>
                    <a:p>
                      <a:pPr marL="0" marR="540385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Тел. 8(34765)2-23-48</a:t>
                      </a:r>
                      <a:endParaRPr kumimoji="0" lang="ru-RU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ru-RU" sz="1100" b="1" dirty="0">
                        <a:solidFill>
                          <a:prstClr val="black"/>
                        </a:solidFill>
                        <a:latin typeface="Century Gothic" panose="020B0502020202020204"/>
                      </a:endParaRPr>
                    </a:p>
                    <a:p>
                      <a:pPr lvl="0" algn="ctr"/>
                      <a:r>
                        <a:rPr lang="ru-RU" sz="1100" b="1" dirty="0">
                          <a:solidFill>
                            <a:prstClr val="black"/>
                          </a:solidFill>
                          <a:latin typeface="Century Gothic" panose="020B0502020202020204"/>
                        </a:rPr>
                        <a:t>Прокуратура Республики Башкортостан</a:t>
                      </a:r>
                    </a:p>
                    <a:p>
                      <a:pPr lvl="0" algn="ctr"/>
                      <a:r>
                        <a:rPr lang="ru-RU" sz="1100" b="1" dirty="0">
                          <a:solidFill>
                            <a:prstClr val="black"/>
                          </a:solidFill>
                          <a:latin typeface="Century Gothic" panose="020B0502020202020204"/>
                        </a:rPr>
                        <a:t>Прокуратура </a:t>
                      </a:r>
                      <a:r>
                        <a:rPr lang="ru-RU" sz="1100" b="1" dirty="0" err="1">
                          <a:solidFill>
                            <a:prstClr val="black"/>
                          </a:solidFill>
                          <a:latin typeface="Century Gothic" panose="020B0502020202020204"/>
                        </a:rPr>
                        <a:t>Кармаскалинского</a:t>
                      </a:r>
                      <a:r>
                        <a:rPr lang="ru-RU" sz="1100" b="1" dirty="0">
                          <a:solidFill>
                            <a:prstClr val="black"/>
                          </a:solidFill>
                          <a:latin typeface="Century Gothic" panose="020B0502020202020204"/>
                        </a:rPr>
                        <a:t> района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2022 ГОД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26040275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B860438-32EE-405A-BD25-375DF9D7977E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8651" y="1400174"/>
            <a:ext cx="3505200" cy="2890837"/>
          </a:xfrm>
          <a:prstGeom prst="rect">
            <a:avLst/>
          </a:prstGeom>
        </p:spPr>
      </p:pic>
      <p:sp>
        <p:nvSpPr>
          <p:cNvPr id="8" name="Символ &quot;Запрещено&quot; 7">
            <a:extLst>
              <a:ext uri="{FF2B5EF4-FFF2-40B4-BE49-F238E27FC236}">
                <a16:creationId xmlns:a16="http://schemas.microsoft.com/office/drawing/2014/main" id="{801A85C5-8098-43EB-9035-C6E7E3EC605F}"/>
              </a:ext>
            </a:extLst>
          </p:cNvPr>
          <p:cNvSpPr/>
          <p:nvPr/>
        </p:nvSpPr>
        <p:spPr>
          <a:xfrm>
            <a:off x="8639175" y="1152525"/>
            <a:ext cx="2457449" cy="2443161"/>
          </a:xfrm>
          <a:prstGeom prst="noSmoking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ятиугольник 8">
            <a:extLst>
              <a:ext uri="{FF2B5EF4-FFF2-40B4-BE49-F238E27FC236}">
                <a16:creationId xmlns:a16="http://schemas.microsoft.com/office/drawing/2014/main" id="{01A4ECDF-9AE5-485E-91F6-21F5FAB83ACC}"/>
              </a:ext>
            </a:extLst>
          </p:cNvPr>
          <p:cNvSpPr/>
          <p:nvPr/>
        </p:nvSpPr>
        <p:spPr>
          <a:xfrm>
            <a:off x="8358187" y="3714750"/>
            <a:ext cx="3019424" cy="2114550"/>
          </a:xfrm>
          <a:prstGeom prst="pentag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ОСТОРОЖНО! НАРКОТИКИ!</a:t>
            </a:r>
          </a:p>
        </p:txBody>
      </p:sp>
    </p:spTree>
    <p:extLst>
      <p:ext uri="{BB962C8B-B14F-4D97-AF65-F5344CB8AC3E}">
        <p14:creationId xmlns:p14="http://schemas.microsoft.com/office/powerpoint/2010/main" val="3493659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3B72E1E-9C22-43C9-93BB-4DCACBE084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668855"/>
              </p:ext>
            </p:extLst>
          </p:nvPr>
        </p:nvGraphicFramePr>
        <p:xfrm>
          <a:off x="295276" y="228599"/>
          <a:ext cx="11563350" cy="6391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4450">
                  <a:extLst>
                    <a:ext uri="{9D8B030D-6E8A-4147-A177-3AD203B41FA5}">
                      <a16:colId xmlns:a16="http://schemas.microsoft.com/office/drawing/2014/main" val="2371570247"/>
                    </a:ext>
                  </a:extLst>
                </a:gridCol>
                <a:gridCol w="7708900">
                  <a:extLst>
                    <a:ext uri="{9D8B030D-6E8A-4147-A177-3AD203B41FA5}">
                      <a16:colId xmlns:a16="http://schemas.microsoft.com/office/drawing/2014/main" val="3374006890"/>
                    </a:ext>
                  </a:extLst>
                </a:gridCol>
              </a:tblGrid>
              <a:tr h="6391275">
                <a:tc>
                  <a:txBody>
                    <a:bodyPr/>
                    <a:lstStyle/>
                    <a:p>
                      <a:pPr algn="just"/>
                      <a:r>
                        <a:rPr lang="ru-RU" sz="1200" b="0" dirty="0">
                          <a:solidFill>
                            <a:schemeClr val="tx1"/>
                          </a:solidFill>
                        </a:rPr>
                        <a:t>Статистика показывает, что наряду с наркотическими препаратами растительного происхождения все большую «популярность» приобретают синтетические наркотики, такие как  курительные смеси  (популярное название «спайс»), содержащие в составе сильнодействующее синтетическое наркотическое вещество, распространяется  через объекты торговли, сеть Интернет, по почте, в общественных местах, в т.ч. учебных заведениях, в виде высушенных и измельченных  частей растений, пропитанных синтетическим наркотическим веществом, представляют собой сильнодействующий психоактивный препарат, вызывающий агрессивные действия, галлюцинации, дезориентацию в окружающей обстановке, вплоть до потери сознания, потребление вызывает быстрое привыкание к ним, переходящее в зависимость, нередко потребление «спайса» приводит к отравлению организма и смертельному исходу.</a:t>
                      </a:r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498139717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99C995B-1C69-4763-AFDE-C17912EA344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7E5F3"/>
              </a:clrFrom>
              <a:clrTo>
                <a:srgbClr val="F7E5F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35656" y="4362449"/>
            <a:ext cx="3462022" cy="2143125"/>
          </a:xfrm>
          <a:prstGeom prst="rect">
            <a:avLst/>
          </a:prstGeom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46592AB-7281-48C5-B62F-9DB7F85D0E08}"/>
              </a:ext>
            </a:extLst>
          </p:cNvPr>
          <p:cNvSpPr/>
          <p:nvPr/>
        </p:nvSpPr>
        <p:spPr>
          <a:xfrm>
            <a:off x="4514850" y="352426"/>
            <a:ext cx="6896100" cy="1085849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 УПОТРЕБЛЕНИЕ НАРКОТИКОВ ПРЕДУСМОТРЕНА АДМИНИСТРАТИВНАЯ И УГОЛОВНАЯ ОТВЕТВТЕННОСТЬ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81CA73E2-68CD-4388-8838-F6A92B162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316630"/>
              </p:ext>
            </p:extLst>
          </p:nvPr>
        </p:nvGraphicFramePr>
        <p:xfrm>
          <a:off x="4219574" y="1562102"/>
          <a:ext cx="7639051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9051">
                  <a:extLst>
                    <a:ext uri="{9D8B030D-6E8A-4147-A177-3AD203B41FA5}">
                      <a16:colId xmlns:a16="http://schemas.microsoft.com/office/drawing/2014/main" val="535437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Приобретение, хранение, изготовление наркотиков: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711255"/>
                  </a:ext>
                </a:extLst>
              </a:tr>
              <a:tr h="165733">
                <a:tc>
                  <a:txBody>
                    <a:bodyPr/>
                    <a:lstStyle/>
                    <a:p>
                      <a:r>
                        <a:rPr lang="ru-RU" dirty="0"/>
                        <a:t>Штраф 4-5 тыс. рублей или  арест до 15 суток; </a:t>
                      </a:r>
                    </a:p>
                    <a:p>
                      <a:r>
                        <a:rPr lang="ru-RU" dirty="0"/>
                        <a:t>В значительном размере: до 3-х лет лишения свободы;</a:t>
                      </a:r>
                    </a:p>
                    <a:p>
                      <a:r>
                        <a:rPr lang="ru-RU" dirty="0"/>
                        <a:t>В крупном размере: от 3 до 10 лет лишения свободы; </a:t>
                      </a:r>
                    </a:p>
                    <a:p>
                      <a:r>
                        <a:rPr lang="ru-RU" dirty="0"/>
                        <a:t>В особо крупном размере: от 10 до 15 лет лишения свободы.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045510"/>
                  </a:ext>
                </a:extLst>
              </a:tr>
              <a:tr h="149856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778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Производство, сбыт или пересылка наркотиков: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849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Лишение свободы от 4 до 8 лет ; </a:t>
                      </a:r>
                    </a:p>
                    <a:p>
                      <a:r>
                        <a:rPr lang="ru-RU" dirty="0"/>
                        <a:t>В образовательном учреждении, на объектах спорта, транспорта, в сети Интернет: от 5 до 12 лет лишения свободы; </a:t>
                      </a:r>
                    </a:p>
                    <a:p>
                      <a:r>
                        <a:rPr lang="ru-RU" dirty="0"/>
                        <a:t>В значительном размере: от 8 до 15 лет лишения свободы; </a:t>
                      </a:r>
                    </a:p>
                    <a:p>
                      <a:r>
                        <a:rPr lang="ru-RU" dirty="0"/>
                        <a:t>В крупном размере: от 10 до 20 лет лишения свободы; </a:t>
                      </a:r>
                    </a:p>
                    <a:p>
                      <a:r>
                        <a:rPr lang="ru-RU" dirty="0"/>
                        <a:t>В особо крупном размере: от 15 до 20 лет лишения свободы, либо пожизненное лишение свободы.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766232"/>
                  </a:ext>
                </a:extLst>
              </a:tr>
            </a:tbl>
          </a:graphicData>
        </a:graphic>
      </p:graphicFrame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FE009F33-D3B8-45DC-9777-ECC5A1B46E89}"/>
              </a:ext>
            </a:extLst>
          </p:cNvPr>
          <p:cNvSpPr/>
          <p:nvPr/>
        </p:nvSpPr>
        <p:spPr>
          <a:xfrm>
            <a:off x="4314825" y="5905500"/>
            <a:ext cx="7441519" cy="6953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</a:rPr>
              <a:t>О ФАКТАХ НЕЗАКОННОГО ОБОРОТА НАРКОТИЧЕСКИХ СРЕДСТВ НЕОБХОДИМО СООБЩАТЬ В ОТДЕЛ МВД РОССИИ ПО КАРМАСКАЛНСКОМУ РАЙОНУ ПО ТЕЛ. 8(34765)-2-10-83</a:t>
            </a:r>
          </a:p>
        </p:txBody>
      </p:sp>
    </p:spTree>
    <p:extLst>
      <p:ext uri="{BB962C8B-B14F-4D97-AF65-F5344CB8AC3E}">
        <p14:creationId xmlns:p14="http://schemas.microsoft.com/office/powerpoint/2010/main" val="324861489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311</Words>
  <Application>Microsoft Office PowerPoint</Application>
  <PresentationFormat>Широкоэкранный</PresentationFormat>
  <Paragraphs>94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Century Gothic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.</dc:creator>
  <cp:lastModifiedBy>Давлетов Айдар Филюзович</cp:lastModifiedBy>
  <cp:revision>5</cp:revision>
  <dcterms:created xsi:type="dcterms:W3CDTF">2022-05-03T14:32:01Z</dcterms:created>
  <dcterms:modified xsi:type="dcterms:W3CDTF">2022-05-06T05:56:26Z</dcterms:modified>
</cp:coreProperties>
</file>