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Default Extension="crdownload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B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crdownload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crdownload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6BA368D1-AC77-4108-BAE3-DC8CA81C186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>
            <a:off x="1770077" y="134225"/>
            <a:ext cx="6929305" cy="6518245"/>
          </a:xfrm>
          <a:prstGeom prst="rect">
            <a:avLst/>
          </a:prstGeom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253F62FC-546E-49B4-AB0C-DE6838AF50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070446"/>
              </p:ext>
            </p:extLst>
          </p:nvPr>
        </p:nvGraphicFramePr>
        <p:xfrm>
          <a:off x="1862356" y="134225"/>
          <a:ext cx="10217789" cy="661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4411">
                  <a:extLst>
                    <a:ext uri="{9D8B030D-6E8A-4147-A177-3AD203B41FA5}">
                      <a16:colId xmlns:a16="http://schemas.microsoft.com/office/drawing/2014/main" val="1467998953"/>
                    </a:ext>
                  </a:extLst>
                </a:gridCol>
                <a:gridCol w="3436689">
                  <a:extLst>
                    <a:ext uri="{9D8B030D-6E8A-4147-A177-3AD203B41FA5}">
                      <a16:colId xmlns:a16="http://schemas.microsoft.com/office/drawing/2014/main" val="3486620604"/>
                    </a:ext>
                  </a:extLst>
                </a:gridCol>
                <a:gridCol w="3436689">
                  <a:extLst>
                    <a:ext uri="{9D8B030D-6E8A-4147-A177-3AD203B41FA5}">
                      <a16:colId xmlns:a16="http://schemas.microsoft.com/office/drawing/2014/main" val="1491051888"/>
                    </a:ext>
                  </a:extLst>
                </a:gridCol>
              </a:tblGrid>
              <a:tr h="6602135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Министерство здравоохранения Республики Башкортостан</a:t>
                      </a:r>
                    </a:p>
                    <a:p>
                      <a:r>
                        <a:rPr lang="ru-RU" sz="1200" b="0" dirty="0">
                          <a:solidFill>
                            <a:schemeClr val="tx1"/>
                          </a:solidFill>
                        </a:rPr>
                        <a:t>ул.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</a:rPr>
                        <a:t>Тукаева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</a:rPr>
                        <a:t>, д. 23, г. Уфа</a:t>
                      </a:r>
                    </a:p>
                    <a:p>
                      <a:r>
                        <a:rPr lang="ru-RU" sz="1200" b="0" dirty="0">
                          <a:solidFill>
                            <a:schemeClr val="tx1"/>
                          </a:solidFill>
                        </a:rPr>
                        <a:t>тел. 8(347)218-00-81, 8(347)218-00-53 </a:t>
                      </a:r>
                    </a:p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</a:rPr>
                        <a:t>Территориальный орган Федеральной службы по надзору в сфере здравоохранения по Республике Башкортостан</a:t>
                      </a:r>
                    </a:p>
                    <a:p>
                      <a:r>
                        <a:rPr lang="ru-RU" sz="1200" b="0" dirty="0">
                          <a:solidFill>
                            <a:schemeClr val="tx1"/>
                          </a:solidFill>
                        </a:rPr>
                        <a:t>ул. Аксакова, д. 62, г. Уфа</a:t>
                      </a:r>
                    </a:p>
                    <a:p>
                      <a:r>
                        <a:rPr lang="ru-RU" sz="1200" b="0" dirty="0">
                          <a:solidFill>
                            <a:schemeClr val="tx1"/>
                          </a:solidFill>
                        </a:rPr>
                        <a:t>тел. 8(347)250-30-22, 8(347)251-05-15 </a:t>
                      </a:r>
                    </a:p>
                    <a:p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Прокуратура </a:t>
                      </a:r>
                      <a:r>
                        <a:rPr kumimoji="0" lang="ru-RU" sz="1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Кармаскалинского</a:t>
                      </a:r>
                      <a:r>
                        <a:rPr kumimoji="0" lang="ru-RU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района </a:t>
                      </a: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с. Кармаскалы, ул. Строительная, 7</a:t>
                      </a: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Тел. 8(34765)-2-23-48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Прокуратура Республики Башкортостан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Прокуратура </a:t>
                      </a:r>
                      <a:r>
                        <a:rPr kumimoji="0" lang="ru-RU" sz="13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Кармаскалинского</a:t>
                      </a:r>
                      <a:r>
                        <a:rPr kumimoji="0" lang="ru-RU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района</a:t>
                      </a:r>
                    </a:p>
                    <a:p>
                      <a:endParaRPr lang="ru-RU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2349742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4CAE2C0-F289-402D-8042-CD9B13CA4202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936235" y="3744625"/>
            <a:ext cx="1548294" cy="3045705"/>
          </a:xfrm>
          <a:prstGeom prst="rect">
            <a:avLst/>
          </a:prstGeom>
        </p:spPr>
      </p:pic>
      <p:sp>
        <p:nvSpPr>
          <p:cNvPr id="8" name="Лента: наклоненная вниз 7">
            <a:extLst>
              <a:ext uri="{FF2B5EF4-FFF2-40B4-BE49-F238E27FC236}">
                <a16:creationId xmlns:a16="http://schemas.microsoft.com/office/drawing/2014/main" id="{1B1114E0-F8B2-401A-824B-2D7A5386FFF7}"/>
              </a:ext>
            </a:extLst>
          </p:cNvPr>
          <p:cNvSpPr/>
          <p:nvPr/>
        </p:nvSpPr>
        <p:spPr>
          <a:xfrm>
            <a:off x="8699383" y="1233182"/>
            <a:ext cx="3380762" cy="2793533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Права детей в сфере охраны здоровья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3264A3BD-4C5C-4877-84B9-94875FE31672}"/>
              </a:ext>
            </a:extLst>
          </p:cNvPr>
          <p:cNvSpPr/>
          <p:nvPr/>
        </p:nvSpPr>
        <p:spPr>
          <a:xfrm>
            <a:off x="1845578" y="205530"/>
            <a:ext cx="3263317" cy="15771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BEEE5A4C-60A9-43B5-AD21-D8A5A73B4423}"/>
              </a:ext>
            </a:extLst>
          </p:cNvPr>
          <p:cNvSpPr/>
          <p:nvPr/>
        </p:nvSpPr>
        <p:spPr>
          <a:xfrm>
            <a:off x="1845577" y="2513900"/>
            <a:ext cx="3263317" cy="15771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7434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80EBE11B-FBEE-4A2C-A33C-3AAFC90A0C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132830"/>
              </p:ext>
            </p:extLst>
          </p:nvPr>
        </p:nvGraphicFramePr>
        <p:xfrm>
          <a:off x="1803633" y="100669"/>
          <a:ext cx="10268124" cy="661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2708">
                  <a:extLst>
                    <a:ext uri="{9D8B030D-6E8A-4147-A177-3AD203B41FA5}">
                      <a16:colId xmlns:a16="http://schemas.microsoft.com/office/drawing/2014/main" val="142490837"/>
                    </a:ext>
                  </a:extLst>
                </a:gridCol>
                <a:gridCol w="6845416">
                  <a:extLst>
                    <a:ext uri="{9D8B030D-6E8A-4147-A177-3AD203B41FA5}">
                      <a16:colId xmlns:a16="http://schemas.microsoft.com/office/drawing/2014/main" val="4100302514"/>
                    </a:ext>
                  </a:extLst>
                </a:gridCol>
              </a:tblGrid>
              <a:tr h="6593746">
                <a:tc>
                  <a:txBody>
                    <a:bodyPr/>
                    <a:lstStyle/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(ст. 54 Федерального закона от 21.11.2011 № 323-ФЗ «Об основах охраны здоровья граждан в Российской Федерации»)</a:t>
                      </a:r>
                    </a:p>
                    <a:p>
                      <a:r>
                        <a:rPr lang="ru-RU" sz="1100" b="0" dirty="0">
                          <a:solidFill>
                            <a:schemeClr val="tx1"/>
                          </a:solidFill>
                        </a:rPr>
                        <a:t>        прохождение медицинских осмотров, в том числе профилактических медицинских осмотров, в связи с занятиями физической культурой и спортом, прохождение диспансеризации, диспансерного наблюдения, медицинской реабилитации, оказание медицинской помощи, в том числе в период обучения и воспитания в образовательных организациях;</a:t>
                      </a:r>
                    </a:p>
                    <a:p>
                      <a:r>
                        <a:rPr lang="ru-RU" sz="1100" b="0" dirty="0">
                          <a:solidFill>
                            <a:schemeClr val="tx1"/>
                          </a:solidFill>
                        </a:rPr>
                        <a:t>        оказание медицинской помощи в период оздоровления и организованного отдыха;</a:t>
                      </a:r>
                    </a:p>
                    <a:p>
                      <a:r>
                        <a:rPr lang="ru-RU" sz="1100" b="0" dirty="0">
                          <a:solidFill>
                            <a:schemeClr val="tx1"/>
                          </a:solidFill>
                        </a:rPr>
                        <a:t>       санитарно-гигиеническое просвещение, обучение и труд в условиях, соответствующих их физиологическим особенностям и состоянию здоровья и исключающих воздействие на них неблагоприятных факторов;</a:t>
                      </a:r>
                    </a:p>
                    <a:p>
                      <a:r>
                        <a:rPr lang="ru-RU" sz="1100" b="0" dirty="0">
                          <a:solidFill>
                            <a:schemeClr val="tx1"/>
                          </a:solidFill>
                        </a:rPr>
                        <a:t>      медицинскую консультацию без взимания платы при определении профессиональной пригодности;</a:t>
                      </a:r>
                    </a:p>
                    <a:p>
                      <a:r>
                        <a:rPr lang="ru-RU" sz="1100" b="0" dirty="0">
                          <a:solidFill>
                            <a:schemeClr val="tx1"/>
                          </a:solidFill>
                        </a:rPr>
                        <a:t>      получение информации о состоянии здоровья в доступной для них форме.</a:t>
                      </a:r>
                    </a:p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i="0" dirty="0">
                          <a:solidFill>
                            <a:schemeClr val="tx1"/>
                          </a:solidFill>
                        </a:rPr>
                        <a:t>Несовершеннолетние в сфере охраны здоровья имеют право на: </a:t>
                      </a:r>
                    </a:p>
                    <a:p>
                      <a:pPr algn="just"/>
                      <a:r>
                        <a:rPr lang="ru-RU" sz="1400" b="0" dirty="0">
                          <a:solidFill>
                            <a:schemeClr val="tx1"/>
                          </a:solidFill>
                        </a:rPr>
                        <a:t>Каждый имеет право получить в доступной для него форме имеющуюся в медицинской организации информацию о состоянии своего здоровья, в том числе сведения о результатах медицинского обследования, наличии </a:t>
                      </a:r>
                    </a:p>
                    <a:p>
                      <a:pPr algn="just"/>
                      <a:r>
                        <a:rPr lang="ru-RU" sz="1400" b="0" dirty="0">
                          <a:solidFill>
                            <a:schemeClr val="tx1"/>
                          </a:solidFill>
                        </a:rPr>
                        <a:t>заболевания, об установленном диагнозе и о прогнозе развития заболевания, методах оказания медицинской помощи, связанном с ними риске, возможных видах медицинского вмешательства, его последствиях и результатах оказания медицинской помощи. </a:t>
                      </a:r>
                    </a:p>
                    <a:p>
                      <a:pPr algn="just"/>
                      <a:r>
                        <a:rPr lang="ru-RU" sz="1400" b="0" dirty="0">
                          <a:solidFill>
                            <a:schemeClr val="tx1"/>
                          </a:solidFill>
                        </a:rPr>
                        <a:t>•Информация о состоянии здоровья предоставляется пациенту лично лечащим врачом или другими медицинскими работниками, принимающими непосредственное участие в медицинском обследовании и лечении. В установленных законом случаях информация о состоянии здоровья предоставляется законным представителям. </a:t>
                      </a:r>
                    </a:p>
                    <a:p>
                      <a:pPr algn="just"/>
                      <a:r>
                        <a:rPr lang="ru-RU" sz="1400" b="0" dirty="0">
                          <a:solidFill>
                            <a:schemeClr val="tx1"/>
                          </a:solidFill>
                        </a:rPr>
                        <a:t>•Информация о состоянии здоровья не может быть предоставлена пациенту против его воли.  </a:t>
                      </a:r>
                    </a:p>
                    <a:p>
                      <a:pPr algn="just"/>
                      <a:r>
                        <a:rPr lang="ru-RU" sz="1400" b="0" dirty="0">
                          <a:solidFill>
                            <a:schemeClr val="tx1"/>
                          </a:solidFill>
                        </a:rPr>
                        <a:t>•Пациент либо его законный представитель имеет право непосредственно знакомиться с медицинской документацией, отражающей состояние его здоровья в установленном порядке и получать на основании такой документации консультации у других специалистов. </a:t>
                      </a:r>
                    </a:p>
                    <a:p>
                      <a:pPr algn="just"/>
                      <a:r>
                        <a:rPr lang="ru-RU" sz="1400" b="0" dirty="0">
                          <a:solidFill>
                            <a:schemeClr val="tx1"/>
                          </a:solidFill>
                        </a:rPr>
                        <a:t>•Пациент либо его законный представитель имеет право по запросу получать отражающие состояние здоровья пациента медицинские документы (их копии) и выписки из них, в том числе в форме электронных документов. Порядок и сроки предоставления медицинских документов (их копий) и выписок из них устанавливаются уполномоченным федеральным органом исполнительной власти. </a:t>
                      </a:r>
                    </a:p>
                    <a:p>
                      <a:endParaRPr lang="ru-RU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3304547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0E018A2-D12F-4C4C-9E3D-450601A5493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803633" y="100669"/>
            <a:ext cx="3397541" cy="1560351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D2FE13F-2534-49D8-9C28-2A817F77D7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4763" y="2228668"/>
            <a:ext cx="181208" cy="226509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C3CD20B-B441-48D2-B366-30AFC96519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46800" y="3760831"/>
            <a:ext cx="182896" cy="225572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DA1E0E73-5DCE-4C21-829B-A35550673B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46800" y="4236672"/>
            <a:ext cx="182896" cy="225572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DB8C9DAF-5A77-4F7F-A824-15D5A1D2EC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5821" y="5267126"/>
            <a:ext cx="182896" cy="225572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BF3AB73C-0266-4A86-8A37-F2AC52FC42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2471" y="5782815"/>
            <a:ext cx="182896" cy="225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852905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Зеленый и желтый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</TotalTime>
  <Words>412</Words>
  <Application>Microsoft Office PowerPoint</Application>
  <PresentationFormat>Широкоэкранный</PresentationFormat>
  <Paragraphs>78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Century Gothic</vt:lpstr>
      <vt:lpstr>Times New Roman</vt:lpstr>
      <vt:lpstr>Wingdings 3</vt:lpstr>
      <vt:lpstr>Легкий дым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.</dc:creator>
  <cp:lastModifiedBy>Давлетов Айдар Филюзович</cp:lastModifiedBy>
  <cp:revision>6</cp:revision>
  <dcterms:created xsi:type="dcterms:W3CDTF">2022-05-03T15:02:56Z</dcterms:created>
  <dcterms:modified xsi:type="dcterms:W3CDTF">2022-05-06T05:55:47Z</dcterms:modified>
</cp:coreProperties>
</file>